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2" r:id="rId2"/>
    <p:sldId id="265" r:id="rId3"/>
    <p:sldId id="303" r:id="rId4"/>
    <p:sldId id="257" r:id="rId5"/>
    <p:sldId id="262" r:id="rId6"/>
    <p:sldId id="259" r:id="rId7"/>
    <p:sldId id="268" r:id="rId8"/>
    <p:sldId id="280" r:id="rId9"/>
    <p:sldId id="307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308" r:id="rId20"/>
    <p:sldId id="309" r:id="rId21"/>
    <p:sldId id="296" r:id="rId22"/>
    <p:sldId id="298" r:id="rId23"/>
    <p:sldId id="299" r:id="rId24"/>
    <p:sldId id="306" r:id="rId25"/>
    <p:sldId id="304" r:id="rId26"/>
    <p:sldId id="305" r:id="rId27"/>
    <p:sldId id="310" r:id="rId28"/>
    <p:sldId id="300" r:id="rId29"/>
    <p:sldId id="311" r:id="rId30"/>
    <p:sldId id="301" r:id="rId31"/>
  </p:sldIdLst>
  <p:sldSz cx="9144000" cy="6858000" type="screen4x3"/>
  <p:notesSz cx="6794500" cy="99314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DC87A6-662B-43E9-943F-9FEB08028106}" type="datetimeFigureOut">
              <a:rPr lang="en-US"/>
              <a:pPr>
                <a:defRPr/>
              </a:pPr>
              <a:t>3/15/2013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E1BBA8C-2565-4E75-B4EE-2D0F7092CA0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3180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560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45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632F7223-1A77-44A3-9C68-3813061C313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8404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F59587C3-3E4C-496D-B153-A8A0B54AB824}" type="slidenum">
              <a:rPr lang="en-US" smtClean="0"/>
              <a:pPr defTabSz="955675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E01051C4-373A-498B-8DD2-173EECB4A3F8}" type="slidenum">
              <a:rPr lang="en-US" smtClean="0"/>
              <a:pPr defTabSz="955675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96B1385B-DA9A-43DF-A3F1-AFD92AAF291A}" type="slidenum">
              <a:rPr lang="en-US" smtClean="0"/>
              <a:pPr defTabSz="955675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A08B27BF-B9DD-4744-B426-56511F40D1F8}" type="slidenum">
              <a:rPr lang="en-US" smtClean="0"/>
              <a:pPr defTabSz="955675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99FBF520-E6DB-4D32-817E-165EDD047E11}" type="slidenum">
              <a:rPr lang="en-US" smtClean="0"/>
              <a:pPr defTabSz="955675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7A34C930-2C8A-4265-8929-A89481CD842C}" type="slidenum">
              <a:rPr lang="en-US" smtClean="0"/>
              <a:pPr defTabSz="955675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00D16875-9766-4B61-8B50-B0F3B19F4375}" type="slidenum">
              <a:rPr lang="en-US" smtClean="0"/>
              <a:pPr defTabSz="955675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86EEF030-77D7-412F-82BB-F688FDC56F90}" type="slidenum">
              <a:rPr lang="en-US" smtClean="0"/>
              <a:pPr defTabSz="955675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3109579B-C78A-47BD-999A-7D1D48C4AFB3}" type="slidenum">
              <a:rPr lang="en-US" smtClean="0"/>
              <a:pPr defTabSz="955675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48CE5A8F-6C5F-403E-92A9-591CEC13EB5C}" type="slidenum">
              <a:rPr lang="en-US" smtClean="0"/>
              <a:pPr defTabSz="955675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9304E267-2B20-4402-B656-64D4FD294D80}" type="slidenum">
              <a:rPr lang="en-US" smtClean="0"/>
              <a:pPr defTabSz="955675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2910983E-EDAE-449E-AA9C-C997E639F679}" type="slidenum">
              <a:rPr lang="en-US" smtClean="0"/>
              <a:pPr defTabSz="955675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29CEA301-7A62-4050-A7F7-0E98FBA96C85}" type="slidenum">
              <a:rPr lang="en-US" smtClean="0"/>
              <a:pPr defTabSz="955675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81CC3E99-0255-4455-86A4-7B49CC398370}" type="slidenum">
              <a:rPr lang="en-US" smtClean="0"/>
              <a:pPr defTabSz="955675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E49EE9E0-E0DE-481C-BB0F-4E43A5D6B5D8}" type="slidenum">
              <a:rPr lang="en-US" smtClean="0"/>
              <a:pPr defTabSz="955675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608CF047-5DEF-4D98-893A-8D89D6DF167D}" type="slidenum">
              <a:rPr lang="en-AU" smtClean="0"/>
              <a:pPr defTabSz="955675"/>
              <a:t>4</a:t>
            </a:fld>
            <a:endParaRPr lang="en-A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505757F5-845C-49F1-9B42-590297516F60}" type="slidenum">
              <a:rPr lang="en-AU" smtClean="0"/>
              <a:pPr defTabSz="955675"/>
              <a:t>6</a:t>
            </a:fld>
            <a:endParaRPr lang="en-A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BC540659-3FE4-4934-A548-5641B16B728A}" type="slidenum">
              <a:rPr lang="en-US" smtClean="0"/>
              <a:pPr defTabSz="955675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928BCEAC-2EBC-4048-81E8-4E6E7684673E}" type="slidenum">
              <a:rPr lang="en-US" smtClean="0"/>
              <a:pPr defTabSz="955675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99571D30-86C9-461F-A8E5-9E07F4DC31BD}" type="slidenum">
              <a:rPr lang="en-US" smtClean="0"/>
              <a:pPr defTabSz="955675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2D7ECB30-E5E7-4DC8-AEFA-E67918FD65CC}" type="slidenum">
              <a:rPr lang="en-US" smtClean="0"/>
              <a:pPr defTabSz="955675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7FA57-DAE4-4051-8A20-15751657543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96CDB-BF97-49B6-B8FD-77DC01A2996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9D608-E939-4E5D-8ACB-140630B0FBE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DF0FF-F441-458C-8D4A-FB7EE757D39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8BC9-3552-4A30-B216-41E6C091F2A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0632A-2C1F-49CA-8B06-6EACD73EFB8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0D7D3-05A2-4215-8641-DEE2EE3EE8A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DE8A3-5EDD-45C0-9F31-3C1028E263F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96592-0DE9-481D-84A1-8C25166A57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AAF27-7357-4CDC-AB69-F3D8C8EC86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2749B-7420-408C-B4D9-EA94B5FAD8F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D72AB9-68BA-4161-BDB6-9908AEE9CE9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novintfalcon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71500" y="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sz="3200" smtClean="0"/>
              <a:t>McSig - A Multimodal Collaborative Handwriting Trainer for Visually-Impaired People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1844675"/>
            <a:ext cx="3856038" cy="4084638"/>
          </a:xfrm>
        </p:spPr>
        <p:txBody>
          <a:bodyPr>
            <a:normAutofit fontScale="85000" lnSpcReduction="20000"/>
          </a:bodyPr>
          <a:lstStyle/>
          <a:p>
            <a:pPr algn="l" eaLnBrk="1" hangingPunct="1">
              <a:defRPr/>
            </a:pPr>
            <a:r>
              <a:rPr lang="en-GB" sz="3600" dirty="0" smtClean="0"/>
              <a:t>Beryl Plimmer</a:t>
            </a:r>
          </a:p>
          <a:p>
            <a:pPr algn="l" eaLnBrk="1" hangingPunct="1">
              <a:defRPr/>
            </a:pPr>
            <a:r>
              <a:rPr lang="en-GB" sz="3600" dirty="0" smtClean="0"/>
              <a:t>Rachel </a:t>
            </a:r>
            <a:r>
              <a:rPr lang="en-GB" sz="3600" dirty="0" err="1" smtClean="0"/>
              <a:t>Blagojevic</a:t>
            </a:r>
            <a:r>
              <a:rPr lang="en-GB" sz="3600" dirty="0" smtClean="0"/>
              <a:t> </a:t>
            </a:r>
          </a:p>
          <a:p>
            <a:pPr algn="l" eaLnBrk="1" hangingPunct="1">
              <a:defRPr/>
            </a:pPr>
            <a:endParaRPr lang="en-GB" sz="2400" dirty="0" smtClean="0"/>
          </a:p>
          <a:p>
            <a:pPr algn="l" eaLnBrk="1" hangingPunct="1">
              <a:defRPr/>
            </a:pPr>
            <a:r>
              <a:rPr lang="en-GB" sz="3600" dirty="0" smtClean="0"/>
              <a:t>Stephen </a:t>
            </a:r>
            <a:r>
              <a:rPr lang="en-GB" sz="3600" dirty="0"/>
              <a:t>Brewster &amp; Andrew </a:t>
            </a:r>
            <a:r>
              <a:rPr lang="en-GB" sz="3600" dirty="0" smtClean="0"/>
              <a:t>Crossan</a:t>
            </a:r>
          </a:p>
          <a:p>
            <a:pPr algn="l" eaLnBrk="1" hangingPunct="1">
              <a:defRPr/>
            </a:pPr>
            <a:r>
              <a:rPr lang="en-GB" sz="3600" dirty="0" smtClean="0"/>
              <a:t>(Glasgow)</a:t>
            </a:r>
          </a:p>
          <a:p>
            <a:pPr algn="l" eaLnBrk="1" hangingPunct="1">
              <a:defRPr/>
            </a:pPr>
            <a:endParaRPr lang="en-GB" sz="3600" dirty="0" smtClean="0"/>
          </a:p>
          <a:p>
            <a:pPr algn="l" eaLnBrk="1" hangingPunct="1">
              <a:defRPr/>
            </a:pPr>
            <a:r>
              <a:rPr lang="en-GB" sz="3600" dirty="0" smtClean="0"/>
              <a:t>Peter Reid – 	Round 2</a:t>
            </a: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5357813" y="1571625"/>
            <a:ext cx="3352800" cy="4291013"/>
            <a:chOff x="9025" y="10549"/>
            <a:chExt cx="12701" cy="15649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9751" y="10549"/>
              <a:ext cx="11975" cy="14574"/>
            </a:xfrm>
            <a:prstGeom prst="rect">
              <a:avLst/>
            </a:prstGeom>
            <a:solidFill>
              <a:srgbClr val="0066CC">
                <a:alpha val="7215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pic>
          <p:nvPicPr>
            <p:cNvPr id="3078" name="Picture 6" descr="Picture 007"/>
            <p:cNvPicPr>
              <a:picLocks noChangeAspect="1" noChangeArrowheads="1"/>
            </p:cNvPicPr>
            <p:nvPr/>
          </p:nvPicPr>
          <p:blipFill>
            <a:blip r:embed="rId3" cstate="print"/>
            <a:srcRect l="7083" t="1985" b="5968"/>
            <a:stretch>
              <a:fillRect/>
            </a:stretch>
          </p:blipFill>
          <p:spPr bwMode="auto">
            <a:xfrm>
              <a:off x="10040" y="10849"/>
              <a:ext cx="11366" cy="8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76" y="19529"/>
              <a:ext cx="4458" cy="4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83" y="21590"/>
              <a:ext cx="4279" cy="46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25" y="17764"/>
              <a:ext cx="5047" cy="4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System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285875"/>
            <a:ext cx="6715125" cy="521493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dirty="0" smtClean="0"/>
              <a:t>Teacher </a:t>
            </a:r>
            <a:r>
              <a:rPr lang="en-GB" dirty="0"/>
              <a:t>can choose </a:t>
            </a:r>
            <a:r>
              <a:rPr lang="en-GB" dirty="0" smtClean="0"/>
              <a:t>mode</a:t>
            </a:r>
            <a:endParaRPr lang="en-GB" dirty="0"/>
          </a:p>
          <a:p>
            <a:pPr eaLnBrk="1" hangingPunct="1">
              <a:defRPr/>
            </a:pPr>
            <a:r>
              <a:rPr lang="en-GB" dirty="0"/>
              <a:t>Collaborative </a:t>
            </a:r>
            <a:r>
              <a:rPr lang="en-GB" i="1" dirty="0"/>
              <a:t>Playback</a:t>
            </a:r>
            <a:r>
              <a:rPr lang="en-GB" dirty="0"/>
              <a:t> </a:t>
            </a:r>
            <a:r>
              <a:rPr lang="en-GB" dirty="0" smtClean="0"/>
              <a:t>mode</a:t>
            </a:r>
          </a:p>
          <a:p>
            <a:pPr lvl="1" eaLnBrk="1" hangingPunct="1">
              <a:defRPr/>
            </a:pPr>
            <a:r>
              <a:rPr lang="en-GB" dirty="0" smtClean="0"/>
              <a:t>student dragged through </a:t>
            </a:r>
            <a:r>
              <a:rPr lang="en-GB" dirty="0"/>
              <a:t>shape as it is drawn by teacher</a:t>
            </a:r>
          </a:p>
          <a:p>
            <a:pPr eaLnBrk="1" hangingPunct="1">
              <a:defRPr/>
            </a:pPr>
            <a:r>
              <a:rPr lang="en-GB" dirty="0"/>
              <a:t>Free </a:t>
            </a:r>
            <a:r>
              <a:rPr lang="en-GB" i="1" dirty="0"/>
              <a:t>Stencil</a:t>
            </a:r>
            <a:r>
              <a:rPr lang="en-GB" dirty="0"/>
              <a:t> </a:t>
            </a:r>
            <a:r>
              <a:rPr lang="en-GB" dirty="0" smtClean="0"/>
              <a:t>mode</a:t>
            </a:r>
          </a:p>
          <a:p>
            <a:pPr lvl="1" eaLnBrk="1" hangingPunct="1">
              <a:defRPr/>
            </a:pPr>
            <a:r>
              <a:rPr lang="en-GB" dirty="0" smtClean="0"/>
              <a:t>teacher </a:t>
            </a:r>
            <a:r>
              <a:rPr lang="en-GB" dirty="0"/>
              <a:t>draws </a:t>
            </a:r>
            <a:r>
              <a:rPr lang="en-GB" dirty="0" smtClean="0"/>
              <a:t>letter which </a:t>
            </a:r>
            <a:r>
              <a:rPr lang="en-GB" dirty="0"/>
              <a:t>is used as a stencil, then student explores it</a:t>
            </a:r>
          </a:p>
          <a:p>
            <a:pPr lvl="1" eaLnBrk="1" hangingPunct="1">
              <a:defRPr/>
            </a:pPr>
            <a:r>
              <a:rPr lang="en-GB" dirty="0"/>
              <a:t>Can reduce constraining forces as</a:t>
            </a:r>
            <a:br>
              <a:rPr lang="en-GB" dirty="0"/>
            </a:br>
            <a:r>
              <a:rPr lang="en-GB" dirty="0"/>
              <a:t>student gets more </a:t>
            </a:r>
            <a:r>
              <a:rPr lang="en-GB" dirty="0" smtClean="0"/>
              <a:t>experienced</a:t>
            </a:r>
          </a:p>
          <a:p>
            <a:pPr eaLnBrk="1" hangingPunct="1">
              <a:defRPr/>
            </a:pPr>
            <a:r>
              <a:rPr lang="en-GB" dirty="0" smtClean="0"/>
              <a:t>Free </a:t>
            </a:r>
            <a:r>
              <a:rPr lang="en-GB" i="1" dirty="0" smtClean="0"/>
              <a:t>Drawing </a:t>
            </a:r>
            <a:r>
              <a:rPr lang="en-GB" dirty="0" smtClean="0"/>
              <a:t>mode</a:t>
            </a:r>
          </a:p>
          <a:p>
            <a:pPr lvl="1" eaLnBrk="1" hangingPunct="1">
              <a:defRPr/>
            </a:pPr>
            <a:r>
              <a:rPr lang="en-GB" dirty="0" smtClean="0"/>
              <a:t>Student drawing echoed on screen</a:t>
            </a:r>
            <a:endParaRPr lang="en-GB" dirty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First evaluation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72113" cy="45259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GB" dirty="0" smtClean="0"/>
              <a:t>1 blind adult</a:t>
            </a:r>
          </a:p>
          <a:p>
            <a:pPr eaLnBrk="1" hangingPunct="1">
              <a:defRPr/>
            </a:pPr>
            <a:r>
              <a:rPr lang="en-GB" dirty="0" smtClean="0"/>
              <a:t>Feedback key to learning</a:t>
            </a:r>
          </a:p>
          <a:p>
            <a:pPr lvl="1" eaLnBrk="1" hangingPunct="1">
              <a:defRPr/>
            </a:pPr>
            <a:r>
              <a:rPr lang="en-GB" dirty="0" smtClean="0"/>
              <a:t>User tried to feel indentations on paper</a:t>
            </a:r>
          </a:p>
          <a:p>
            <a:pPr eaLnBrk="1" hangingPunct="1">
              <a:defRPr/>
            </a:pPr>
            <a:r>
              <a:rPr lang="en-GB" dirty="0" smtClean="0"/>
              <a:t>Stencil didn’t work very well</a:t>
            </a:r>
          </a:p>
          <a:p>
            <a:pPr lvl="1" eaLnBrk="1" hangingPunct="1">
              <a:defRPr/>
            </a:pPr>
            <a:r>
              <a:rPr lang="en-GB" dirty="0" smtClean="0"/>
              <a:t>Added Dutch drawing board – shape is raised on the paper</a:t>
            </a:r>
          </a:p>
          <a:p>
            <a:pPr lvl="1" eaLnBrk="1" hangingPunct="1">
              <a:defRPr/>
            </a:pPr>
            <a:r>
              <a:rPr lang="en-GB" dirty="0" smtClean="0"/>
              <a:t>Can be felt with other hand</a:t>
            </a:r>
          </a:p>
        </p:txBody>
      </p:sp>
      <p:pic>
        <p:nvPicPr>
          <p:cNvPr id="14340" name="Picture 4" descr="study 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6288" y="4143375"/>
            <a:ext cx="31242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Picture 007"/>
          <p:cNvPicPr>
            <a:picLocks noChangeAspect="1" noChangeArrowheads="1"/>
          </p:cNvPicPr>
          <p:nvPr/>
        </p:nvPicPr>
        <p:blipFill>
          <a:blip r:embed="rId4" cstate="print"/>
          <a:srcRect l="7083" t="39806" r="61394" b="24692"/>
          <a:stretch>
            <a:fillRect/>
          </a:stretch>
        </p:blipFill>
        <p:spPr bwMode="auto">
          <a:xfrm>
            <a:off x="6572250" y="1571625"/>
            <a:ext cx="230663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Usability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GB" dirty="0"/>
              <a:t>4 visually impaired adults (3 blind, 1 partially sighted</a:t>
            </a:r>
            <a:r>
              <a:rPr lang="en-GB" dirty="0" smtClean="0"/>
              <a:t>)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Started with playback mode and then moved on to stencil</a:t>
            </a:r>
          </a:p>
          <a:p>
            <a:pPr eaLnBrk="1" hangingPunct="1">
              <a:defRPr/>
            </a:pPr>
            <a:r>
              <a:rPr lang="en-GB" dirty="0"/>
              <a:t>Finally drew the letter unsupported</a:t>
            </a:r>
          </a:p>
          <a:p>
            <a:pPr eaLnBrk="1" hangingPunct="1">
              <a:defRPr/>
            </a:pPr>
            <a:r>
              <a:rPr lang="en-GB" dirty="0"/>
              <a:t>Stencil mode hard to use</a:t>
            </a:r>
          </a:p>
          <a:p>
            <a:pPr lvl="1" eaLnBrk="1" hangingPunct="1">
              <a:defRPr/>
            </a:pPr>
            <a:r>
              <a:rPr lang="en-GB" dirty="0"/>
              <a:t>Strengthened forces for shapes to give clearer </a:t>
            </a:r>
            <a:r>
              <a:rPr lang="en-GB" dirty="0" smtClean="0"/>
              <a:t>path</a:t>
            </a:r>
          </a:p>
          <a:p>
            <a:pPr lvl="1" eaLnBrk="1" hangingPunct="1">
              <a:defRPr/>
            </a:pPr>
            <a:r>
              <a:rPr lang="en-GB" dirty="0" smtClean="0"/>
              <a:t>Still didn’t work very well</a:t>
            </a:r>
            <a:endParaRPr lang="en-GB" dirty="0"/>
          </a:p>
          <a:p>
            <a:pPr eaLnBrk="1" hangingPunct="1">
              <a:defRPr/>
            </a:pPr>
            <a:r>
              <a:rPr lang="en-GB" dirty="0" smtClean="0"/>
              <a:t>Audio </a:t>
            </a:r>
            <a:r>
              <a:rPr lang="en-GB" dirty="0"/>
              <a:t>feedback useful to some, teacher descriptions most </a:t>
            </a:r>
            <a:r>
              <a:rPr lang="en-GB" dirty="0" smtClean="0"/>
              <a:t>useful</a:t>
            </a:r>
          </a:p>
          <a:p>
            <a:pPr eaLnBrk="1" hangingPunct="1">
              <a:defRPr/>
            </a:pPr>
            <a:r>
              <a:rPr lang="en-GB" dirty="0" smtClean="0"/>
              <a:t>Speech feedback error prone and reduced confidence of uses</a:t>
            </a:r>
            <a:endParaRPr lang="en-GB" dirty="0"/>
          </a:p>
          <a:p>
            <a:pPr eaLnBrk="1" hangingPunct="1">
              <a:defRPr/>
            </a:pPr>
            <a:r>
              <a:rPr lang="en-GB" dirty="0"/>
              <a:t>Omni pen difficult to hold, plus pressing button whilst drawing tricky</a:t>
            </a:r>
          </a:p>
          <a:p>
            <a:pPr lvl="1" eaLnBrk="1" hangingPunct="1">
              <a:defRPr/>
            </a:pPr>
            <a:r>
              <a:rPr lang="en-GB" dirty="0"/>
              <a:t>Users not used to holding pens</a:t>
            </a:r>
          </a:p>
          <a:p>
            <a:pPr lvl="1" eaLnBrk="1" hangingPunct="1">
              <a:defRPr/>
            </a:pPr>
            <a:r>
              <a:rPr lang="en-GB" dirty="0"/>
              <a:t>Gave some pen training before main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GB" dirty="0"/>
              <a:t>Could </a:t>
            </a:r>
            <a:r>
              <a:rPr lang="en-GB" dirty="0" err="1"/>
              <a:t>McSig</a:t>
            </a:r>
            <a:r>
              <a:rPr lang="en-GB" dirty="0"/>
              <a:t> improve handwriting performance</a:t>
            </a:r>
            <a:r>
              <a:rPr lang="en-GB" dirty="0" smtClean="0"/>
              <a:t>?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Task designed with teachers</a:t>
            </a:r>
          </a:p>
          <a:p>
            <a:pPr lvl="1" eaLnBrk="1" hangingPunct="1">
              <a:defRPr/>
            </a:pPr>
            <a:r>
              <a:rPr lang="en-GB" dirty="0"/>
              <a:t>Some children almost no handwriting skills, some have good skills</a:t>
            </a:r>
          </a:p>
          <a:p>
            <a:pPr lvl="1" eaLnBrk="1" hangingPunct="1">
              <a:defRPr/>
            </a:pPr>
            <a:r>
              <a:rPr lang="en-GB" dirty="0"/>
              <a:t>4 characters chosen after discussion with teachers</a:t>
            </a:r>
          </a:p>
          <a:p>
            <a:pPr lvl="2" eaLnBrk="1" hangingPunct="1">
              <a:defRPr/>
            </a:pPr>
            <a:r>
              <a:rPr lang="en-GB" dirty="0"/>
              <a:t>o, c, a, </a:t>
            </a:r>
            <a:r>
              <a:rPr lang="en-GB" dirty="0" err="1"/>
              <a:t>d</a:t>
            </a:r>
            <a:r>
              <a:rPr lang="en-GB" dirty="0"/>
              <a:t>, </a:t>
            </a:r>
            <a:r>
              <a:rPr lang="en-GB" dirty="0" err="1"/>
              <a:t>e</a:t>
            </a:r>
            <a:endParaRPr lang="en-GB" dirty="0"/>
          </a:p>
          <a:p>
            <a:pPr eaLnBrk="1" hangingPunct="1">
              <a:defRPr/>
            </a:pPr>
            <a:r>
              <a:rPr lang="en-GB" dirty="0"/>
              <a:t>Participants	</a:t>
            </a:r>
          </a:p>
          <a:p>
            <a:pPr lvl="1" eaLnBrk="1" hangingPunct="1">
              <a:defRPr/>
            </a:pPr>
            <a:r>
              <a:rPr lang="en-GB" dirty="0"/>
              <a:t>8 children 11-17 years old, read Braille, no other major disabilities</a:t>
            </a:r>
          </a:p>
          <a:p>
            <a:pPr lvl="1" eaLnBrk="1" hangingPunct="1">
              <a:defRPr/>
            </a:pPr>
            <a:r>
              <a:rPr lang="en-GB" dirty="0"/>
              <a:t>3 partially sighted, 5 blind</a:t>
            </a:r>
          </a:p>
          <a:p>
            <a:pPr eaLnBrk="1" hangingPunct="1">
              <a:defRPr/>
            </a:pPr>
            <a:r>
              <a:rPr lang="en-GB" dirty="0"/>
              <a:t>4 stage study</a:t>
            </a:r>
          </a:p>
          <a:p>
            <a:pPr lvl="2" eaLnBrk="1" hangingPunct="1">
              <a:defRPr/>
            </a:pPr>
            <a:r>
              <a:rPr lang="en-GB" dirty="0"/>
              <a:t>Familiarization with </a:t>
            </a:r>
            <a:r>
              <a:rPr lang="en-GB" dirty="0" err="1"/>
              <a:t>McSig</a:t>
            </a:r>
            <a:r>
              <a:rPr lang="en-GB" dirty="0"/>
              <a:t>, then for each letter:</a:t>
            </a:r>
          </a:p>
          <a:p>
            <a:pPr lvl="3" eaLnBrk="1" hangingPunct="1">
              <a:defRPr/>
            </a:pPr>
            <a:r>
              <a:rPr lang="en-GB" dirty="0"/>
              <a:t>Pre-test</a:t>
            </a:r>
          </a:p>
          <a:p>
            <a:pPr lvl="3" eaLnBrk="1" hangingPunct="1">
              <a:defRPr/>
            </a:pPr>
            <a:r>
              <a:rPr lang="en-GB" dirty="0" err="1"/>
              <a:t>McSig</a:t>
            </a:r>
            <a:r>
              <a:rPr lang="en-GB" dirty="0"/>
              <a:t> training</a:t>
            </a:r>
          </a:p>
          <a:p>
            <a:pPr lvl="3" eaLnBrk="1" hangingPunct="1">
              <a:defRPr/>
            </a:pPr>
            <a:r>
              <a:rPr lang="en-GB" dirty="0"/>
              <a:t>Post-test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Familiarization and Pre-test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Participants could feel setup, PHANTOM, mat, PC</a:t>
            </a:r>
          </a:p>
          <a:p>
            <a:pPr eaLnBrk="1" hangingPunct="1"/>
            <a:r>
              <a:rPr lang="en-GB" smtClean="0"/>
              <a:t>Spatial orientation</a:t>
            </a:r>
          </a:p>
          <a:p>
            <a:pPr eaLnBrk="1" hangingPunct="1"/>
            <a:r>
              <a:rPr lang="en-GB" smtClean="0"/>
              <a:t>Drew circle, horizontal and vertical lines</a:t>
            </a:r>
          </a:p>
          <a:p>
            <a:pPr eaLnBrk="1" hangingPunct="1"/>
            <a:r>
              <a:rPr lang="en-GB" smtClean="0"/>
              <a:t>Practised with the pen</a:t>
            </a:r>
          </a:p>
          <a:p>
            <a:pPr eaLnBrk="1" hangingPunct="1"/>
            <a:r>
              <a:rPr lang="en-GB" smtClean="0"/>
              <a:t>In pre-test got participants to draw each letter as best they could</a:t>
            </a:r>
          </a:p>
          <a:p>
            <a:pPr lvl="1" eaLnBrk="1" hangingPunct="1"/>
            <a:r>
              <a:rPr lang="en-GB" smtClean="0"/>
              <a:t>Some unable to draw one or more of them</a:t>
            </a:r>
          </a:p>
          <a:p>
            <a:pPr lvl="1"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McSig Training and Post-test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GB" dirty="0"/>
              <a:t>After pre-test teacher showed participant how to draw letter in Playback mode</a:t>
            </a:r>
          </a:p>
          <a:p>
            <a:pPr lvl="1" eaLnBrk="1" hangingPunct="1">
              <a:defRPr/>
            </a:pPr>
            <a:r>
              <a:rPr lang="en-GB" dirty="0"/>
              <a:t>Synchronous audio/haptic feedback</a:t>
            </a:r>
          </a:p>
          <a:p>
            <a:pPr lvl="1" eaLnBrk="1" hangingPunct="1">
              <a:defRPr/>
            </a:pPr>
            <a:r>
              <a:rPr lang="en-GB" dirty="0"/>
              <a:t>Experimenter wrote shape on screen, child felt it with </a:t>
            </a:r>
            <a:r>
              <a:rPr lang="en-GB" dirty="0" smtClean="0"/>
              <a:t>PHANTOM and scored line on tactile sheet</a:t>
            </a:r>
            <a:endParaRPr lang="en-GB" dirty="0"/>
          </a:p>
          <a:p>
            <a:pPr lvl="1" eaLnBrk="1" hangingPunct="1">
              <a:defRPr/>
            </a:pPr>
            <a:r>
              <a:rPr lang="en-GB" dirty="0"/>
              <a:t>Number of repeats based on child’s confidence</a:t>
            </a:r>
          </a:p>
          <a:p>
            <a:pPr eaLnBrk="1" hangingPunct="1">
              <a:defRPr/>
            </a:pPr>
            <a:r>
              <a:rPr lang="en-GB" dirty="0"/>
              <a:t>Post-test</a:t>
            </a:r>
          </a:p>
          <a:p>
            <a:pPr lvl="1" eaLnBrk="1" hangingPunct="1">
              <a:defRPr/>
            </a:pPr>
            <a:r>
              <a:rPr lang="en-GB" dirty="0"/>
              <a:t>Got participants to draw character </a:t>
            </a:r>
            <a:r>
              <a:rPr lang="en-GB" dirty="0" smtClean="0"/>
              <a:t>in free draw mode</a:t>
            </a:r>
            <a:endParaRPr lang="en-GB" dirty="0"/>
          </a:p>
          <a:p>
            <a:pPr lvl="1" eaLnBrk="1" hangingPunct="1">
              <a:defRPr/>
            </a:pPr>
            <a:r>
              <a:rPr lang="en-GB" dirty="0"/>
              <a:t>If participant could not draw it we trained and tested again</a:t>
            </a:r>
          </a:p>
          <a:p>
            <a:pPr eaLnBrk="1" hangingPunct="1">
              <a:defRPr/>
            </a:pPr>
            <a:r>
              <a:rPr lang="en-GB" dirty="0"/>
              <a:t>Time-out after 20 </a:t>
            </a:r>
            <a:r>
              <a:rPr lang="en-GB" dirty="0" err="1"/>
              <a:t>mins</a:t>
            </a:r>
            <a:endParaRPr lang="en-GB" dirty="0"/>
          </a:p>
          <a:p>
            <a:pPr lvl="1" eaLnBrk="1" hangingPunct="1">
              <a:defRPr/>
            </a:pPr>
            <a:r>
              <a:rPr lang="en-GB" dirty="0"/>
              <a:t>Stopped earlier if all letters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Results – partially-sighted children 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63" cy="39719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GB" dirty="0" smtClean="0"/>
              <a:t>Participants</a:t>
            </a:r>
          </a:p>
          <a:p>
            <a:pPr lvl="1" eaLnBrk="1" hangingPunct="1">
              <a:defRPr/>
            </a:pPr>
            <a:r>
              <a:rPr lang="en-GB" dirty="0" smtClean="0"/>
              <a:t>All could read enlarged print</a:t>
            </a:r>
          </a:p>
          <a:p>
            <a:pPr lvl="1" eaLnBrk="1" hangingPunct="1">
              <a:defRPr/>
            </a:pPr>
            <a:r>
              <a:rPr lang="en-GB" dirty="0" smtClean="0"/>
              <a:t>All had deteriorating sight but had learned to write when sight was better</a:t>
            </a:r>
          </a:p>
          <a:p>
            <a:pPr lvl="1" eaLnBrk="1" hangingPunct="1">
              <a:defRPr/>
            </a:pPr>
            <a:r>
              <a:rPr lang="en-GB" dirty="0" smtClean="0"/>
              <a:t>Did not write now as sight too bad</a:t>
            </a:r>
          </a:p>
          <a:p>
            <a:pPr eaLnBrk="1" hangingPunct="1">
              <a:defRPr/>
            </a:pPr>
            <a:r>
              <a:rPr lang="en-GB" dirty="0" smtClean="0"/>
              <a:t>Familiarized very quickly, could all do circle, horizontal and vertical lines, no problem</a:t>
            </a:r>
          </a:p>
          <a:p>
            <a:pPr eaLnBrk="1" hangingPunct="1">
              <a:defRPr/>
            </a:pPr>
            <a:r>
              <a:rPr lang="en-GB" dirty="0" smtClean="0"/>
              <a:t>One participant did all of our letters in the pre-test</a:t>
            </a:r>
          </a:p>
          <a:p>
            <a:pPr eaLnBrk="1" hangingPunct="1">
              <a:defRPr/>
            </a:pPr>
            <a:r>
              <a:rPr lang="en-GB" dirty="0" smtClean="0"/>
              <a:t>Both of the others did a ‘d’ more like a mirror image ‘6’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875" y="5630863"/>
          <a:ext cx="723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4" imgW="2190476" imgH="1533739" progId="PBrush">
                  <p:embed/>
                </p:oleObj>
              </mc:Choice>
              <mc:Fallback>
                <p:oleObj name="Bitmap Image" r:id="rId4" imgW="2190476" imgH="1533739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667" t="17105" r="12962" b="9210"/>
                      <a:stretch>
                        <a:fillRect/>
                      </a:stretch>
                    </p:blipFill>
                    <p:spPr bwMode="auto">
                      <a:xfrm>
                        <a:off x="3571875" y="5630863"/>
                        <a:ext cx="7239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5416550"/>
            <a:ext cx="4762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3643313" y="627380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Pre                Post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kern="1200" dirty="0"/>
              <a:t>Results – partially-sighted children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488" cy="34718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GB" dirty="0"/>
              <a:t>One did a normal ‘</a:t>
            </a:r>
            <a:r>
              <a:rPr lang="en-GB" dirty="0" err="1"/>
              <a:t>e</a:t>
            </a:r>
            <a:r>
              <a:rPr lang="en-GB" dirty="0"/>
              <a:t>’ but did it the wrong way around</a:t>
            </a:r>
          </a:p>
          <a:p>
            <a:pPr eaLnBrk="1" hangingPunct="1">
              <a:defRPr/>
            </a:pPr>
            <a:r>
              <a:rPr lang="en-GB" dirty="0"/>
              <a:t>Participants had eyes close to drawing surface but did not feel drawing surface with non-dominant hand</a:t>
            </a:r>
          </a:p>
          <a:p>
            <a:pPr lvl="1" eaLnBrk="1" hangingPunct="1">
              <a:defRPr/>
            </a:pPr>
            <a:r>
              <a:rPr lang="en-GB" dirty="0"/>
              <a:t>Wanted to use their sight</a:t>
            </a:r>
          </a:p>
          <a:p>
            <a:pPr eaLnBrk="1" hangingPunct="1">
              <a:defRPr/>
            </a:pPr>
            <a:r>
              <a:rPr lang="en-GB" dirty="0"/>
              <a:t>All trained quickly and did all letters correctly in post-test</a:t>
            </a:r>
          </a:p>
          <a:p>
            <a:pPr lvl="1" eaLnBrk="1" hangingPunct="1">
              <a:defRPr/>
            </a:pPr>
            <a:r>
              <a:rPr lang="en-GB" dirty="0"/>
              <a:t>Completed within 20 </a:t>
            </a:r>
            <a:r>
              <a:rPr lang="en-GB" dirty="0" err="1"/>
              <a:t>mins</a:t>
            </a:r>
            <a:endParaRPr lang="en-GB" dirty="0"/>
          </a:p>
          <a:p>
            <a:pPr eaLnBrk="1" hangingPunct="1">
              <a:defRPr/>
            </a:pPr>
            <a:r>
              <a:rPr lang="en-GB" dirty="0"/>
              <a:t>Politely interested but not captivated</a:t>
            </a: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9461" name="Picture 1" descr="study 017"/>
          <p:cNvPicPr>
            <a:picLocks noChangeAspect="1" noChangeArrowheads="1"/>
          </p:cNvPicPr>
          <p:nvPr/>
        </p:nvPicPr>
        <p:blipFill>
          <a:blip r:embed="rId3" cstate="print">
            <a:lum bright="14000" contrast="2000"/>
          </a:blip>
          <a:srcRect/>
          <a:stretch>
            <a:fillRect/>
          </a:stretch>
        </p:blipFill>
        <p:spPr bwMode="auto">
          <a:xfrm>
            <a:off x="6143625" y="314325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Results – blind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357313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GB" dirty="0"/>
              <a:t>Participants</a:t>
            </a:r>
          </a:p>
          <a:p>
            <a:pPr lvl="1" eaLnBrk="1" hangingPunct="1">
              <a:defRPr/>
            </a:pPr>
            <a:r>
              <a:rPr lang="en-GB" dirty="0"/>
              <a:t>5 totally blind</a:t>
            </a:r>
          </a:p>
          <a:p>
            <a:pPr lvl="1" eaLnBrk="1" hangingPunct="1">
              <a:defRPr/>
            </a:pPr>
            <a:r>
              <a:rPr lang="en-GB" dirty="0"/>
              <a:t>One lost her sight at 3 years, others blind from birth</a:t>
            </a:r>
          </a:p>
          <a:p>
            <a:pPr eaLnBrk="1" hangingPunct="1">
              <a:defRPr/>
            </a:pPr>
            <a:r>
              <a:rPr lang="en-GB" dirty="0"/>
              <a:t>Familiarization took much longer</a:t>
            </a:r>
          </a:p>
          <a:p>
            <a:pPr lvl="1" eaLnBrk="1" hangingPunct="1">
              <a:defRPr/>
            </a:pPr>
            <a:r>
              <a:rPr lang="en-GB" dirty="0"/>
              <a:t>Pressure on pen – too much/too little</a:t>
            </a:r>
          </a:p>
          <a:p>
            <a:pPr eaLnBrk="1" hangingPunct="1">
              <a:defRPr/>
            </a:pPr>
            <a:r>
              <a:rPr lang="en-GB" dirty="0"/>
              <a:t>Interacted with drawing space very differently</a:t>
            </a:r>
          </a:p>
          <a:p>
            <a:pPr lvl="1" eaLnBrk="1" hangingPunct="1">
              <a:defRPr/>
            </a:pPr>
            <a:r>
              <a:rPr lang="en-GB" dirty="0"/>
              <a:t>Non-dominant hand for orientation in space</a:t>
            </a:r>
          </a:p>
          <a:p>
            <a:pPr eaLnBrk="1" hangingPunct="1">
              <a:defRPr/>
            </a:pPr>
            <a:r>
              <a:rPr lang="en-GB" dirty="0"/>
              <a:t>All but one could draw circle and lines</a:t>
            </a:r>
          </a:p>
          <a:p>
            <a:pPr eaLnBrk="1" hangingPunct="1">
              <a:defRPr/>
            </a:pPr>
            <a:r>
              <a:rPr lang="en-GB" dirty="0"/>
              <a:t>Before and after examples</a:t>
            </a:r>
          </a:p>
        </p:txBody>
      </p:sp>
      <p:pic>
        <p:nvPicPr>
          <p:cNvPr id="20484" name="Picture 1" descr="study 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000625"/>
            <a:ext cx="2286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and after</a:t>
            </a:r>
            <a:endParaRPr lang="en-NZ" smtClean="0"/>
          </a:p>
        </p:txBody>
      </p:sp>
      <p:pic>
        <p:nvPicPr>
          <p:cNvPr id="21507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85875"/>
            <a:ext cx="6472238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Why do Visually Impaired People Need to Write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43425" cy="46148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GB" dirty="0"/>
              <a:t>Signature</a:t>
            </a:r>
          </a:p>
          <a:p>
            <a:pPr lvl="1" eaLnBrk="1" hangingPunct="1">
              <a:defRPr/>
            </a:pPr>
            <a:r>
              <a:rPr lang="en-GB" dirty="0"/>
              <a:t>Difficult without visual feedback</a:t>
            </a:r>
          </a:p>
          <a:p>
            <a:pPr lvl="1" eaLnBrk="1" hangingPunct="1">
              <a:defRPr/>
            </a:pPr>
            <a:r>
              <a:rPr lang="en-GB" dirty="0"/>
              <a:t>Important for Job Applications, Legal documents etc.</a:t>
            </a:r>
          </a:p>
          <a:p>
            <a:pPr lvl="1" eaLnBrk="1" hangingPunct="1">
              <a:defRPr/>
            </a:pPr>
            <a:r>
              <a:rPr lang="en-US" dirty="0"/>
              <a:t>One participant described her signature as </a:t>
            </a:r>
            <a:r>
              <a:rPr lang="en-US" i="1" dirty="0"/>
              <a:t>‘resembling the meanderings of an inebriated fly’</a:t>
            </a:r>
          </a:p>
          <a:p>
            <a:pPr eaLnBrk="1" hangingPunct="1">
              <a:defRPr/>
            </a:pPr>
            <a:r>
              <a:rPr lang="en-GB" dirty="0"/>
              <a:t>More general problem with spatial data</a:t>
            </a:r>
          </a:p>
          <a:p>
            <a:pPr lvl="1" eaLnBrk="1" hangingPunct="1">
              <a:defRPr/>
            </a:pPr>
            <a:r>
              <a:rPr lang="en-GB" dirty="0"/>
              <a:t>Presenting</a:t>
            </a:r>
          </a:p>
          <a:p>
            <a:pPr lvl="1" eaLnBrk="1" hangingPunct="1">
              <a:defRPr/>
            </a:pPr>
            <a:r>
              <a:rPr lang="en-GB" dirty="0"/>
              <a:t>Creating</a:t>
            </a:r>
            <a:endParaRPr lang="en-US" dirty="0"/>
          </a:p>
        </p:txBody>
      </p:sp>
      <p:pic>
        <p:nvPicPr>
          <p:cNvPr id="4100" name="Picture 2" descr="Signature"/>
          <p:cNvPicPr>
            <a:picLocks noChangeAspect="1" noChangeArrowheads="1"/>
          </p:cNvPicPr>
          <p:nvPr/>
        </p:nvPicPr>
        <p:blipFill>
          <a:blip r:embed="rId3" cstate="print"/>
          <a:srcRect t="27196"/>
          <a:stretch>
            <a:fillRect/>
          </a:stretch>
        </p:blipFill>
        <p:spPr bwMode="auto">
          <a:xfrm>
            <a:off x="6000750" y="5143500"/>
            <a:ext cx="1957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3214688"/>
            <a:ext cx="2116138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1571625"/>
            <a:ext cx="1962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smtClean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42875"/>
            <a:ext cx="6143625" cy="2536825"/>
          </a:xfrm>
          <a:noFill/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2571750"/>
            <a:ext cx="6072188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Results – blind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lvl="1" eaLnBrk="1" hangingPunct="1">
              <a:defRPr/>
            </a:pPr>
            <a:r>
              <a:rPr lang="en-GB" dirty="0"/>
              <a:t>Skills varied a lot</a:t>
            </a:r>
          </a:p>
          <a:p>
            <a:pPr lvl="2" eaLnBrk="1" hangingPunct="1">
              <a:defRPr/>
            </a:pPr>
            <a:r>
              <a:rPr lang="en-GB" dirty="0"/>
              <a:t>Some knew letters in their names</a:t>
            </a:r>
          </a:p>
          <a:p>
            <a:pPr lvl="1" eaLnBrk="1" hangingPunct="1">
              <a:defRPr/>
            </a:pPr>
            <a:r>
              <a:rPr lang="en-GB" dirty="0"/>
              <a:t>Mae couldn’t create a circle in pre-test and knew no letter shapes</a:t>
            </a:r>
          </a:p>
          <a:p>
            <a:pPr lvl="2" eaLnBrk="1" hangingPunct="1">
              <a:defRPr/>
            </a:pPr>
            <a:r>
              <a:rPr lang="en-GB" dirty="0"/>
              <a:t>Did 2 rounds of training on ‘c’ and 3 on ‘a’ before she felt she could remember them</a:t>
            </a:r>
          </a:p>
          <a:p>
            <a:pPr lvl="2" eaLnBrk="1" hangingPunct="1">
              <a:defRPr/>
            </a:pPr>
            <a:r>
              <a:rPr lang="en-GB" dirty="0"/>
              <a:t>We timed out at 20 </a:t>
            </a:r>
            <a:r>
              <a:rPr lang="en-GB" dirty="0" err="1"/>
              <a:t>mins</a:t>
            </a:r>
            <a:endParaRPr lang="en-GB" dirty="0"/>
          </a:p>
          <a:p>
            <a:pPr lvl="2" eaLnBrk="1" hangingPunct="1">
              <a:defRPr/>
            </a:pPr>
            <a:r>
              <a:rPr lang="en-GB" dirty="0"/>
              <a:t>Did well in post-test – ‘o’, ‘c’ and ‘a’</a:t>
            </a:r>
          </a:p>
          <a:p>
            <a:pPr lvl="1" eaLnBrk="1" hangingPunct="1">
              <a:defRPr/>
            </a:pPr>
            <a:r>
              <a:rPr lang="en-GB" dirty="0" smtClean="0"/>
              <a:t>Sue could do ‘c’, ‘a’ and </a:t>
            </a:r>
            <a:r>
              <a:rPr lang="en-GB" dirty="0" err="1" smtClean="0"/>
              <a:t>‘e</a:t>
            </a:r>
            <a:r>
              <a:rPr lang="en-GB" dirty="0" smtClean="0"/>
              <a:t>’ in post-test</a:t>
            </a:r>
          </a:p>
          <a:p>
            <a:pPr lvl="1" eaLnBrk="1" hangingPunct="1">
              <a:defRPr/>
            </a:pPr>
            <a:r>
              <a:rPr lang="en-GB" dirty="0" err="1" smtClean="0"/>
              <a:t>Nik</a:t>
            </a:r>
            <a:r>
              <a:rPr lang="en-GB" dirty="0" smtClean="0"/>
              <a:t> and Tam showed general improvements</a:t>
            </a:r>
          </a:p>
          <a:p>
            <a:pPr lvl="3" eaLnBrk="1" hangingPunct="1">
              <a:defRPr/>
            </a:pPr>
            <a:endParaRPr lang="en-GB" dirty="0" smtClean="0"/>
          </a:p>
          <a:p>
            <a:pPr lvl="1" eaLnBrk="1" hangingPunct="1">
              <a:defRPr/>
            </a:pPr>
            <a:r>
              <a:rPr lang="en-GB" dirty="0" smtClean="0"/>
              <a:t>Ann (sight for 2-3yrs) could </a:t>
            </a:r>
            <a:r>
              <a:rPr lang="en-GB" dirty="0"/>
              <a:t>do an ‘o’ and ‘a’ in pre-test</a:t>
            </a:r>
          </a:p>
          <a:p>
            <a:pPr lvl="2" eaLnBrk="1" hangingPunct="1">
              <a:defRPr/>
            </a:pPr>
            <a:r>
              <a:rPr lang="en-GB" dirty="0"/>
              <a:t>Learned the others quickly</a:t>
            </a:r>
          </a:p>
          <a:p>
            <a:pPr lvl="2" eaLnBrk="1" hangingPunct="1">
              <a:defRPr/>
            </a:pPr>
            <a:r>
              <a:rPr lang="en-GB" dirty="0"/>
              <a:t>Scaled letters accurately </a:t>
            </a:r>
          </a:p>
          <a:p>
            <a:pPr lvl="3" eaLnBrk="1" hangingPunct="1">
              <a:defRPr/>
            </a:pPr>
            <a:r>
              <a:rPr lang="en-GB" dirty="0"/>
              <a:t>Training letters were around 6cm</a:t>
            </a:r>
          </a:p>
          <a:p>
            <a:pPr lvl="3" eaLnBrk="1" hangingPunct="1">
              <a:defRPr/>
            </a:pPr>
            <a:r>
              <a:rPr lang="en-GB" dirty="0"/>
              <a:t>She drew them at 1cm in </a:t>
            </a:r>
            <a:r>
              <a:rPr lang="en-GB" dirty="0" smtClean="0"/>
              <a:t>post-test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GB" dirty="0"/>
              <a:t>Results suggest that </a:t>
            </a:r>
            <a:r>
              <a:rPr lang="en-GB" dirty="0" err="1"/>
              <a:t>McSig</a:t>
            </a:r>
            <a:r>
              <a:rPr lang="en-GB" dirty="0"/>
              <a:t> could help children to learn</a:t>
            </a:r>
          </a:p>
          <a:p>
            <a:pPr lvl="1" eaLnBrk="1" hangingPunct="1">
              <a:defRPr/>
            </a:pPr>
            <a:r>
              <a:rPr lang="en-GB" dirty="0"/>
              <a:t>Especially blind children</a:t>
            </a:r>
          </a:p>
          <a:p>
            <a:pPr lvl="1" eaLnBrk="1" hangingPunct="1">
              <a:defRPr/>
            </a:pPr>
            <a:r>
              <a:rPr lang="en-GB" dirty="0" smtClean="0"/>
              <a:t>A </a:t>
            </a:r>
            <a:r>
              <a:rPr lang="en-GB" dirty="0"/>
              <a:t>self-teaching tool would be very useful for learning at </a:t>
            </a:r>
            <a:r>
              <a:rPr lang="en-GB" dirty="0" smtClean="0"/>
              <a:t>home</a:t>
            </a:r>
          </a:p>
          <a:p>
            <a:pPr lvl="2" eaLnBrk="1" hangingPunct="1">
              <a:defRPr/>
            </a:pPr>
            <a:r>
              <a:rPr lang="en-GB" dirty="0" smtClean="0"/>
              <a:t>Even more challenging to design </a:t>
            </a:r>
          </a:p>
          <a:p>
            <a:pPr lvl="2" eaLnBrk="1" hangingPunct="1">
              <a:defRPr/>
            </a:pPr>
            <a:r>
              <a:rPr lang="en-GB" dirty="0" smtClean="0"/>
              <a:t>How do you get input to computer when both hands busy on PHANTOM/drawing surface? </a:t>
            </a:r>
          </a:p>
          <a:p>
            <a:pPr lvl="2" eaLnBrk="1" hangingPunct="1">
              <a:defRPr/>
            </a:pPr>
            <a:r>
              <a:rPr lang="en-GB" dirty="0" smtClean="0"/>
              <a:t>Voice is in theory possible but recognition rates would need to be fantastic!</a:t>
            </a:r>
            <a:endParaRPr lang="en-GB" dirty="0"/>
          </a:p>
          <a:p>
            <a:pPr eaLnBrk="1" hangingPunct="1">
              <a:defRPr/>
            </a:pPr>
            <a:r>
              <a:rPr lang="en-GB" dirty="0"/>
              <a:t>Why didn’t stencil mode work?</a:t>
            </a:r>
          </a:p>
          <a:p>
            <a:pPr lvl="1" eaLnBrk="1" hangingPunct="1">
              <a:defRPr/>
            </a:pPr>
            <a:r>
              <a:rPr lang="en-GB" dirty="0"/>
              <a:t>No physical representation of the </a:t>
            </a:r>
            <a:r>
              <a:rPr lang="en-GB" dirty="0" smtClean="0"/>
              <a:t>letter</a:t>
            </a:r>
          </a:p>
          <a:p>
            <a:pPr lvl="1" eaLnBrk="1" hangingPunct="1">
              <a:defRPr/>
            </a:pPr>
            <a:r>
              <a:rPr lang="en-GB" dirty="0" smtClean="0"/>
              <a:t>Therefore an inconsistent interface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Second 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972300" cy="452596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GB" dirty="0"/>
              <a:t>Cursive handwriting and signatures</a:t>
            </a:r>
          </a:p>
          <a:p>
            <a:pPr lvl="1" eaLnBrk="1" hangingPunct="1">
              <a:defRPr/>
            </a:pPr>
            <a:r>
              <a:rPr lang="en-GB" dirty="0" smtClean="0"/>
              <a:t>Support </a:t>
            </a:r>
            <a:r>
              <a:rPr lang="en-GB" dirty="0"/>
              <a:t>move from single letters to cursive</a:t>
            </a:r>
          </a:p>
          <a:p>
            <a:pPr lvl="1" eaLnBrk="1" hangingPunct="1">
              <a:defRPr/>
            </a:pPr>
            <a:r>
              <a:rPr lang="en-GB" dirty="0"/>
              <a:t>A signature can be created and then practised to keep it consistent over </a:t>
            </a:r>
            <a:r>
              <a:rPr lang="en-GB" dirty="0" smtClean="0"/>
              <a:t>time</a:t>
            </a:r>
          </a:p>
          <a:p>
            <a:pPr eaLnBrk="1" hangingPunct="1">
              <a:defRPr/>
            </a:pPr>
            <a:r>
              <a:rPr lang="en-GB" dirty="0" smtClean="0"/>
              <a:t>Refinements to software</a:t>
            </a:r>
          </a:p>
          <a:p>
            <a:pPr lvl="1">
              <a:defRPr/>
            </a:pPr>
            <a:r>
              <a:rPr lang="en-NZ" dirty="0" smtClean="0">
                <a:ea typeface="+mn-ea"/>
              </a:rPr>
              <a:t>Button-pressing is needed for the student to write in </a:t>
            </a:r>
            <a:r>
              <a:rPr lang="en-NZ" dirty="0" err="1" smtClean="0">
                <a:ea typeface="+mn-ea"/>
              </a:rPr>
              <a:t>freedraw</a:t>
            </a:r>
            <a:r>
              <a:rPr lang="en-NZ" dirty="0" smtClean="0">
                <a:ea typeface="+mn-ea"/>
              </a:rPr>
              <a:t> mode in </a:t>
            </a:r>
            <a:r>
              <a:rPr lang="en-NZ" dirty="0" err="1" smtClean="0">
                <a:ea typeface="+mn-ea"/>
              </a:rPr>
              <a:t>McSig</a:t>
            </a:r>
            <a:r>
              <a:rPr lang="en-GB" dirty="0" smtClean="0">
                <a:ea typeface="+mn-ea"/>
              </a:rPr>
              <a:t>1.0</a:t>
            </a:r>
          </a:p>
          <a:p>
            <a:pPr lvl="1">
              <a:defRPr/>
            </a:pPr>
            <a:r>
              <a:rPr lang="en-NZ" dirty="0" smtClean="0">
                <a:ea typeface="+mn-ea"/>
              </a:rPr>
              <a:t>The PHANTOM pen is bulky and difficult to hold in </a:t>
            </a:r>
            <a:r>
              <a:rPr lang="en-NZ" dirty="0" err="1" smtClean="0">
                <a:ea typeface="+mn-ea"/>
              </a:rPr>
              <a:t>McSig</a:t>
            </a:r>
            <a:r>
              <a:rPr lang="en-NZ" dirty="0" smtClean="0">
                <a:ea typeface="+mn-ea"/>
              </a:rPr>
              <a:t> 1.0 </a:t>
            </a:r>
          </a:p>
          <a:p>
            <a:pPr lvl="1">
              <a:defRPr/>
            </a:pPr>
            <a:r>
              <a:rPr lang="en-NZ" dirty="0" smtClean="0">
                <a:ea typeface="+mn-ea"/>
              </a:rPr>
              <a:t>Lines are not available in </a:t>
            </a:r>
            <a:r>
              <a:rPr lang="en-NZ" dirty="0" err="1" smtClean="0">
                <a:ea typeface="+mn-ea"/>
              </a:rPr>
              <a:t>McSig</a:t>
            </a:r>
            <a:r>
              <a:rPr lang="en-NZ" dirty="0" smtClean="0">
                <a:ea typeface="+mn-ea"/>
              </a:rPr>
              <a:t> 1.0, as they are when students learn to write </a:t>
            </a:r>
            <a:r>
              <a:rPr lang="en-GB" dirty="0" smtClean="0">
                <a:ea typeface="+mn-ea"/>
              </a:rPr>
              <a:t>with lined paper.</a:t>
            </a:r>
          </a:p>
          <a:p>
            <a:pPr lvl="1">
              <a:defRPr/>
            </a:pPr>
            <a:r>
              <a:rPr lang="en-NZ" dirty="0" smtClean="0">
                <a:ea typeface="+mn-ea"/>
              </a:rPr>
              <a:t>Inaccuracy in the trajectory playback arises from tilting of the student’s pen.</a:t>
            </a:r>
          </a:p>
          <a:p>
            <a:pPr lvl="1">
              <a:defRPr/>
            </a:pPr>
            <a:r>
              <a:rPr lang="en-NZ" dirty="0" smtClean="0">
                <a:ea typeface="+mn-ea"/>
              </a:rPr>
              <a:t>Sudden jerking movements can occur when the student’s pen is moved to the </a:t>
            </a:r>
            <a:r>
              <a:rPr lang="en-GB" dirty="0" smtClean="0">
                <a:ea typeface="+mn-ea"/>
              </a:rPr>
              <a:t>beginning of a stroke.</a:t>
            </a:r>
          </a:p>
          <a:p>
            <a:pPr lvl="1">
              <a:defRPr/>
            </a:pPr>
            <a:r>
              <a:rPr lang="en-NZ" dirty="0" smtClean="0">
                <a:ea typeface="+mn-ea"/>
              </a:rPr>
              <a:t>Screenshots are difficult to capture without interrupting the flow of a lesson.</a:t>
            </a:r>
            <a:endParaRPr lang="en-NZ" sz="1600" dirty="0" smtClean="0">
              <a:ea typeface="+mn-ea"/>
            </a:endParaRPr>
          </a:p>
          <a:p>
            <a:pPr lvl="1" eaLnBrk="1" hangingPunct="1">
              <a:buFontTx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mi-NZ" smtClean="0"/>
              <a:t>Feedback Implementation</a:t>
            </a:r>
            <a:endParaRPr lang="en-NZ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25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NZ" dirty="0" smtClean="0"/>
              <a:t>Control point in the middle of </a:t>
            </a:r>
            <a:r>
              <a:rPr lang="en-NZ" dirty="0" err="1" smtClean="0"/>
              <a:t>gimbal</a:t>
            </a:r>
            <a:r>
              <a:rPr lang="en-NZ" dirty="0" smtClean="0"/>
              <a:t> (not tip)</a:t>
            </a:r>
          </a:p>
          <a:p>
            <a:pPr eaLnBrk="1" hangingPunct="1">
              <a:defRPr/>
            </a:pPr>
            <a:r>
              <a:rPr lang="en-NZ" i="1" dirty="0" smtClean="0"/>
              <a:t>Oval</a:t>
            </a:r>
            <a:r>
              <a:rPr lang="en-NZ" dirty="0" smtClean="0"/>
              <a:t> circles or </a:t>
            </a:r>
            <a:r>
              <a:rPr lang="en-NZ" i="1" dirty="0" smtClean="0"/>
              <a:t>bendy</a:t>
            </a:r>
            <a:r>
              <a:rPr lang="en-NZ" dirty="0" smtClean="0"/>
              <a:t> straight lines</a:t>
            </a:r>
          </a:p>
          <a:p>
            <a:pPr lvl="1" eaLnBrk="1" hangingPunct="1">
              <a:defRPr/>
            </a:pPr>
            <a:r>
              <a:rPr lang="en-NZ" dirty="0" smtClean="0"/>
              <a:t>Hardware limitations</a:t>
            </a:r>
          </a:p>
          <a:p>
            <a:pPr lvl="1" eaLnBrk="1" hangingPunct="1">
              <a:defRPr/>
            </a:pPr>
            <a:r>
              <a:rPr lang="en-NZ" dirty="0" smtClean="0"/>
              <a:t>dynamically correct position based on angle of pen</a:t>
            </a:r>
          </a:p>
          <a:p>
            <a:pPr eaLnBrk="1" hangingPunct="1">
              <a:defRPr/>
            </a:pPr>
            <a:r>
              <a:rPr lang="en-NZ" dirty="0" smtClean="0"/>
              <a:t>With this can calculate pen height so button not needed</a:t>
            </a:r>
            <a:endParaRPr lang="en-GB" dirty="0" smtClean="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1714500"/>
            <a:ext cx="22971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000500"/>
            <a:ext cx="14573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Learning to Handwrite</a:t>
            </a:r>
            <a:endParaRPr lang="en-GB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71625"/>
            <a:ext cx="8229600" cy="4525963"/>
          </a:xfrm>
        </p:spPr>
        <p:txBody>
          <a:bodyPr/>
          <a:lstStyle/>
          <a:p>
            <a:pPr eaLnBrk="1" hangingPunct="1"/>
            <a:r>
              <a:rPr lang="en-NZ" smtClean="0"/>
              <a:t>Lines as a spatial reference</a:t>
            </a:r>
          </a:p>
          <a:p>
            <a:pPr lvl="1" eaLnBrk="1" hangingPunct="1"/>
            <a:r>
              <a:rPr lang="en-NZ" smtClean="0"/>
              <a:t>Physical line is best</a:t>
            </a:r>
          </a:p>
          <a:p>
            <a:pPr lvl="1" eaLnBrk="1" hangingPunct="1"/>
            <a:r>
              <a:rPr lang="en-NZ" smtClean="0"/>
              <a:t>Calibration?</a:t>
            </a:r>
          </a:p>
          <a:p>
            <a:pPr eaLnBrk="1" hangingPunct="1"/>
            <a:r>
              <a:rPr lang="en-NZ" smtClean="0"/>
              <a:t>Patterns as practice?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3857625"/>
            <a:ext cx="2690813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714625"/>
            <a:ext cx="30861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5072063" y="54292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Rubber band under mat</a:t>
            </a:r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Teacher Feedback</a:t>
            </a:r>
            <a:endParaRPr lang="en-GB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71625"/>
            <a:ext cx="5357812" cy="45259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NZ" dirty="0" smtClean="0"/>
              <a:t>X-axis feedback: Stereo Pan</a:t>
            </a:r>
          </a:p>
          <a:p>
            <a:pPr lvl="1" eaLnBrk="1" hangingPunct="1">
              <a:defRPr/>
            </a:pPr>
            <a:r>
              <a:rPr lang="en-NZ" dirty="0" smtClean="0"/>
              <a:t>Small movements give minimal feedback</a:t>
            </a:r>
          </a:p>
          <a:p>
            <a:pPr lvl="1" eaLnBrk="1" hangingPunct="1">
              <a:defRPr/>
            </a:pPr>
            <a:r>
              <a:rPr lang="en-NZ" dirty="0" smtClean="0"/>
              <a:t>Increase sensitivity around centre of drawing area</a:t>
            </a:r>
          </a:p>
          <a:p>
            <a:pPr eaLnBrk="1" hangingPunct="1">
              <a:defRPr/>
            </a:pPr>
            <a:r>
              <a:rPr lang="en-NZ" dirty="0" smtClean="0"/>
              <a:t>Knowing where the student’s pen is</a:t>
            </a:r>
          </a:p>
          <a:p>
            <a:pPr eaLnBrk="1" hangingPunct="1">
              <a:defRPr/>
            </a:pPr>
            <a:endParaRPr lang="en-NZ" dirty="0" smtClean="0"/>
          </a:p>
          <a:p>
            <a:pPr eaLnBrk="1" hangingPunct="1">
              <a:defRPr/>
            </a:pPr>
            <a:r>
              <a:rPr lang="en-NZ" dirty="0" smtClean="0"/>
              <a:t>Screen capture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357313"/>
            <a:ext cx="23987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2643188"/>
            <a:ext cx="2109787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929063"/>
            <a:ext cx="24622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5286375"/>
            <a:ext cx="520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</a:t>
            </a:r>
            <a:endParaRPr lang="en-GB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1571625"/>
          </a:xfrm>
        </p:spPr>
        <p:txBody>
          <a:bodyPr/>
          <a:lstStyle/>
          <a:p>
            <a:r>
              <a:rPr lang="en-US" smtClean="0"/>
              <a:t>3 Totally Blind Kids</a:t>
            </a:r>
          </a:p>
          <a:p>
            <a:pPr lvl="1"/>
            <a:r>
              <a:rPr lang="en-US" smtClean="0"/>
              <a:t>10 lessons each</a:t>
            </a:r>
          </a:p>
          <a:p>
            <a:pPr lvl="1">
              <a:buFontTx/>
              <a:buNone/>
            </a:pPr>
            <a:r>
              <a:rPr lang="en-US" smtClean="0"/>
              <a:t>		before			after</a:t>
            </a:r>
          </a:p>
          <a:p>
            <a:pPr lvl="1">
              <a:buFontTx/>
              <a:buNone/>
            </a:pPr>
            <a:endParaRPr lang="en-GB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4688"/>
            <a:ext cx="3238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3286125"/>
            <a:ext cx="438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4" cstate="print"/>
          <a:srcRect t="29605"/>
          <a:stretch>
            <a:fillRect/>
          </a:stretch>
        </p:blipFill>
        <p:spPr bwMode="auto">
          <a:xfrm>
            <a:off x="1143000" y="4143375"/>
            <a:ext cx="24860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929063"/>
            <a:ext cx="257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63" y="4857750"/>
            <a:ext cx="13335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4929188"/>
            <a:ext cx="27813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GB" dirty="0"/>
              <a:t>Hard for visually-impaired people to learn to handwrite</a:t>
            </a:r>
          </a:p>
          <a:p>
            <a:pPr lvl="1" eaLnBrk="1" hangingPunct="1">
              <a:defRPr/>
            </a:pPr>
            <a:r>
              <a:rPr lang="en-GB" dirty="0"/>
              <a:t>Signatures difficult to learn and keep consistent</a:t>
            </a:r>
          </a:p>
          <a:p>
            <a:pPr lvl="1" eaLnBrk="1" hangingPunct="1">
              <a:defRPr/>
            </a:pPr>
            <a:r>
              <a:rPr lang="en-GB" dirty="0"/>
              <a:t>Required for important aspects of life</a:t>
            </a:r>
          </a:p>
          <a:p>
            <a:pPr eaLnBrk="1" hangingPunct="1">
              <a:defRPr/>
            </a:pPr>
            <a:r>
              <a:rPr lang="en-GB" dirty="0" err="1"/>
              <a:t>McSig</a:t>
            </a:r>
            <a:r>
              <a:rPr lang="en-GB" dirty="0"/>
              <a:t>: a collaborative tool that allows a teacher to guide a student to handwrite letter shapes</a:t>
            </a:r>
          </a:p>
          <a:p>
            <a:pPr lvl="1" eaLnBrk="1" hangingPunct="1">
              <a:defRPr/>
            </a:pPr>
            <a:r>
              <a:rPr lang="en-GB" dirty="0"/>
              <a:t>Dynamic haptic and audio feedback</a:t>
            </a:r>
          </a:p>
          <a:p>
            <a:pPr eaLnBrk="1" hangingPunct="1">
              <a:defRPr/>
            </a:pPr>
            <a:r>
              <a:rPr lang="en-GB" dirty="0"/>
              <a:t>Can improve </a:t>
            </a:r>
            <a:r>
              <a:rPr lang="en-GB" dirty="0" smtClean="0"/>
              <a:t>handwriting</a:t>
            </a:r>
            <a:endParaRPr lang="en-GB" dirty="0"/>
          </a:p>
          <a:p>
            <a:pPr eaLnBrk="1" hangingPunct="1">
              <a:defRPr/>
            </a:pPr>
            <a:r>
              <a:rPr lang="en-GB" dirty="0" smtClean="0"/>
              <a:t>Geometry is another possible application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Conclusions 2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NZ" dirty="0" smtClean="0"/>
              <a:t>With </a:t>
            </a:r>
            <a:r>
              <a:rPr lang="en-NZ" dirty="0" err="1" smtClean="0"/>
              <a:t>McSig</a:t>
            </a:r>
            <a:r>
              <a:rPr lang="en-NZ" dirty="0" smtClean="0"/>
              <a:t> visual feedback has been replaced with</a:t>
            </a:r>
          </a:p>
          <a:p>
            <a:pPr lvl="1"/>
            <a:r>
              <a:rPr lang="en-NZ" sz="4400" dirty="0" smtClean="0"/>
              <a:t>Haptic, force feedback</a:t>
            </a:r>
          </a:p>
          <a:p>
            <a:pPr lvl="1"/>
            <a:r>
              <a:rPr lang="en-NZ" sz="4400" dirty="0" smtClean="0"/>
              <a:t>Sound</a:t>
            </a:r>
          </a:p>
          <a:p>
            <a:pPr lvl="1"/>
            <a:r>
              <a:rPr lang="en-NZ" sz="4400" dirty="0" smtClean="0"/>
              <a:t>Tactile</a:t>
            </a:r>
          </a:p>
          <a:p>
            <a:pPr lvl="1"/>
            <a:endParaRPr lang="en-NZ" dirty="0"/>
          </a:p>
          <a:p>
            <a:pPr lvl="1"/>
            <a:endParaRPr lang="en-NZ" dirty="0" smtClean="0"/>
          </a:p>
          <a:p>
            <a:pPr lvl="1"/>
            <a:endParaRPr lang="en-NZ" dirty="0" smtClean="0"/>
          </a:p>
          <a:p>
            <a:pPr marL="457200" lvl="1" indent="0">
              <a:buNone/>
            </a:pPr>
            <a:r>
              <a:rPr lang="en-NZ" sz="3800" dirty="0" smtClean="0"/>
              <a:t>Publications (all on ACM) </a:t>
            </a:r>
          </a:p>
          <a:p>
            <a:pPr lvl="1"/>
            <a:r>
              <a:rPr lang="en-NZ" dirty="0" err="1"/>
              <a:t>Plimmer</a:t>
            </a:r>
            <a:r>
              <a:rPr lang="en-NZ" dirty="0"/>
              <a:t>, B., </a:t>
            </a:r>
            <a:r>
              <a:rPr lang="en-NZ" dirty="0" err="1"/>
              <a:t>Crossan</a:t>
            </a:r>
            <a:r>
              <a:rPr lang="en-NZ" dirty="0"/>
              <a:t>, A., Brewster, S. A., &amp; </a:t>
            </a:r>
            <a:r>
              <a:rPr lang="en-NZ" dirty="0" err="1"/>
              <a:t>Blagojevic</a:t>
            </a:r>
            <a:r>
              <a:rPr lang="en-NZ" dirty="0"/>
              <a:t>, R. (2008, April). Multimodal collaborative handwriting training for visually-impaired people. </a:t>
            </a:r>
            <a:r>
              <a:rPr lang="en-NZ" dirty="0" err="1"/>
              <a:t>In</a:t>
            </a:r>
            <a:r>
              <a:rPr lang="en-NZ" i="1" dirty="0" err="1"/>
              <a:t>Proceedings</a:t>
            </a:r>
            <a:r>
              <a:rPr lang="en-NZ" i="1" dirty="0"/>
              <a:t> of the twenty-sixth annual SIGCHI conference on Human factors in computing systems</a:t>
            </a:r>
            <a:r>
              <a:rPr lang="en-NZ" dirty="0"/>
              <a:t> (pp. 393-402). ACM</a:t>
            </a:r>
            <a:r>
              <a:rPr lang="en-NZ" dirty="0" smtClean="0"/>
              <a:t>.</a:t>
            </a:r>
            <a:r>
              <a:rPr lang="en-NZ" dirty="0"/>
              <a:t> </a:t>
            </a:r>
            <a:endParaRPr lang="en-NZ" dirty="0" smtClean="0"/>
          </a:p>
          <a:p>
            <a:pPr lvl="1"/>
            <a:r>
              <a:rPr lang="en-NZ" dirty="0" smtClean="0"/>
              <a:t>Reid</a:t>
            </a:r>
            <a:r>
              <a:rPr lang="en-NZ" dirty="0"/>
              <a:t>, P., &amp; </a:t>
            </a:r>
            <a:r>
              <a:rPr lang="en-NZ" dirty="0" err="1"/>
              <a:t>Plimmer</a:t>
            </a:r>
            <a:r>
              <a:rPr lang="en-NZ" dirty="0"/>
              <a:t>, B. (2008, December). A collaborative multimodal handwriting training environment for visually impaired students. In </a:t>
            </a:r>
            <a:r>
              <a:rPr lang="en-NZ" i="1" dirty="0"/>
              <a:t>Proceedings of the 20th Australasian Conference on Computer-Human Interaction: Designing for Habitus and Habitat</a:t>
            </a:r>
            <a:r>
              <a:rPr lang="en-NZ" dirty="0"/>
              <a:t> (pp. 195-202). ACM.</a:t>
            </a:r>
            <a:endParaRPr lang="en-NZ" dirty="0" smtClean="0"/>
          </a:p>
          <a:p>
            <a:pPr lvl="1"/>
            <a:r>
              <a:rPr lang="en-NZ" dirty="0" err="1"/>
              <a:t>Plimmer</a:t>
            </a:r>
            <a:r>
              <a:rPr lang="en-NZ" dirty="0"/>
              <a:t>, B., Reid, P., </a:t>
            </a:r>
            <a:r>
              <a:rPr lang="en-NZ" dirty="0" err="1"/>
              <a:t>Blagojevic</a:t>
            </a:r>
            <a:r>
              <a:rPr lang="en-NZ" dirty="0"/>
              <a:t>, R., </a:t>
            </a:r>
            <a:r>
              <a:rPr lang="en-NZ" dirty="0" err="1"/>
              <a:t>Crossan</a:t>
            </a:r>
            <a:r>
              <a:rPr lang="en-NZ" dirty="0"/>
              <a:t>, A., &amp; Brewster, S. (2011). Signing on the tactile line: A multimodal system for teaching handwriting to blind children. </a:t>
            </a:r>
            <a:r>
              <a:rPr lang="en-NZ" i="1" dirty="0"/>
              <a:t>ACM Transactions on Computer-Human Interaction (TOCHI)</a:t>
            </a:r>
            <a:r>
              <a:rPr lang="en-NZ" dirty="0"/>
              <a:t>,</a:t>
            </a:r>
            <a:r>
              <a:rPr lang="en-NZ" i="1" dirty="0"/>
              <a:t>18</a:t>
            </a:r>
            <a:r>
              <a:rPr lang="en-NZ" dirty="0"/>
              <a:t>(3), 17</a:t>
            </a:r>
            <a:r>
              <a:rPr lang="en-NZ" dirty="0" smtClean="0"/>
              <a:t>.   (with video)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4894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Outline</a:t>
            </a:r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Haptics Basics</a:t>
            </a:r>
          </a:p>
          <a:p>
            <a:pPr eaLnBrk="1" hangingPunct="1"/>
            <a:r>
              <a:rPr lang="en-GB" smtClean="0"/>
              <a:t>How can we train users to draw a letter shape</a:t>
            </a:r>
          </a:p>
          <a:p>
            <a:pPr lvl="1" eaLnBrk="1" hangingPunct="1"/>
            <a:r>
              <a:rPr lang="en-GB" smtClean="0"/>
              <a:t>One solution – haptic trajectory playback</a:t>
            </a:r>
          </a:p>
          <a:p>
            <a:pPr lvl="1" eaLnBrk="1" hangingPunct="1"/>
            <a:r>
              <a:rPr lang="en-GB" smtClean="0"/>
              <a:t>How good are people at recalling a trajectory they’ve been dragged through</a:t>
            </a:r>
          </a:p>
          <a:p>
            <a:pPr eaLnBrk="1" hangingPunct="1"/>
            <a:r>
              <a:rPr lang="en-GB" smtClean="0"/>
              <a:t>McSig</a:t>
            </a:r>
          </a:p>
          <a:p>
            <a:pPr eaLnBrk="1" hangingPunct="1"/>
            <a:r>
              <a:rPr lang="en-GB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McSig - A Multimodal Collaborative Handwriting Trainer for Visually-Impaired People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eaLnBrk="1" hangingPunct="1">
              <a:defRPr/>
            </a:pPr>
            <a:r>
              <a:rPr lang="en-GB" sz="7200" smtClean="0"/>
              <a:t>Peter Reid, Beryl </a:t>
            </a:r>
            <a:r>
              <a:rPr lang="en-GB" sz="7200" dirty="0" smtClean="0"/>
              <a:t>Plimmer, Rachel Blagojevic </a:t>
            </a:r>
          </a:p>
          <a:p>
            <a:pPr eaLnBrk="1" hangingPunct="1">
              <a:defRPr/>
            </a:pPr>
            <a:r>
              <a:rPr lang="en-GB" sz="7200" dirty="0" smtClean="0"/>
              <a:t>Stephen </a:t>
            </a:r>
            <a:r>
              <a:rPr lang="en-GB" sz="7200" dirty="0"/>
              <a:t>Brewster &amp; Andrew </a:t>
            </a:r>
            <a:r>
              <a:rPr lang="en-GB" sz="7200" dirty="0" smtClean="0"/>
              <a:t>Crossan</a:t>
            </a:r>
          </a:p>
          <a:p>
            <a:pPr eaLnBrk="1" hangingPunct="1">
              <a:defRPr/>
            </a:pPr>
            <a:endParaRPr lang="en-GB" sz="7200" dirty="0"/>
          </a:p>
          <a:p>
            <a:pPr eaLnBrk="1" hangingPunct="1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Haptic ~ Touch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Haptics </a:t>
            </a:r>
            <a:r>
              <a:rPr lang="en-AU" sz="2400" smtClean="0"/>
              <a:t>interact with the user via the sense of touch by applying forces, vibrations and/or motions to the user.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Generally in a 3D space – this is not touch screen type technology which is sensing pressure on a flat 2D interface</a:t>
            </a:r>
          </a:p>
          <a:p>
            <a:pPr eaLnBrk="1" hangingPunct="1">
              <a:lnSpc>
                <a:spcPct val="90000"/>
              </a:lnSpc>
            </a:pPr>
            <a:endParaRPr lang="en-AU" sz="2400" smtClean="0"/>
          </a:p>
          <a:p>
            <a:pPr eaLnBrk="1" hangingPunct="1">
              <a:lnSpc>
                <a:spcPct val="90000"/>
              </a:lnSpc>
            </a:pPr>
            <a:r>
              <a:rPr lang="en-AU" sz="2400" smtClean="0"/>
              <a:t>Forces are used to either move the interaction point (user) or resist movement by the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Devices</a:t>
            </a:r>
            <a:endParaRPr lang="en-NZ" smtClean="0"/>
          </a:p>
        </p:txBody>
      </p:sp>
      <p:pic>
        <p:nvPicPr>
          <p:cNvPr id="7171" name="Picture 5" descr="Premium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000125"/>
            <a:ext cx="35306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785813" y="3857625"/>
            <a:ext cx="328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Phantom Premium ~ $40,000</a:t>
            </a:r>
            <a:endParaRPr lang="en-A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643563" y="3929063"/>
            <a:ext cx="3024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Phantom Omni ~ $4,000</a:t>
            </a:r>
            <a:endParaRPr lang="en-AU"/>
          </a:p>
        </p:txBody>
      </p:sp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928688"/>
            <a:ext cx="3168650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Content Placeholder 9" descr="Preorder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48207"/>
          <a:stretch>
            <a:fillRect/>
          </a:stretch>
        </p:blipFill>
        <p:spPr>
          <a:xfrm>
            <a:off x="1071563" y="4286250"/>
            <a:ext cx="2144712" cy="2259013"/>
          </a:xfrm>
        </p:spPr>
      </p:pic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3143250" y="5643563"/>
            <a:ext cx="4572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Novint  $189 US</a:t>
            </a:r>
          </a:p>
          <a:p>
            <a:pPr>
              <a:lnSpc>
                <a:spcPct val="90000"/>
              </a:lnSpc>
            </a:pPr>
            <a:r>
              <a:rPr lang="en-US"/>
              <a:t>Promoted as a games device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work</a:t>
            </a:r>
            <a:endParaRPr lang="en-AU" smtClean="0"/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1428750"/>
            <a:ext cx="48561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4000500" y="4929188"/>
            <a:ext cx="50006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SoundBar System. Bars are represented as recessed grooves, the SoundBar is located below the bars. When a segment of the SoundBar is touched with the PHANTOM (represented by the cone shaped object), a note proportional to the height of the bar immediately above is played.</a:t>
            </a:r>
          </a:p>
          <a:p>
            <a:pPr>
              <a:spcBef>
                <a:spcPct val="50000"/>
              </a:spcBef>
            </a:pPr>
            <a:r>
              <a:rPr lang="en-AU" sz="1400"/>
              <a:t>McGookin and Brewster (2006), SoundBar: exploiting multiple views in multimodal graph browsing,NordiCHI '06 </a:t>
            </a:r>
          </a:p>
        </p:txBody>
      </p:sp>
      <p:pic>
        <p:nvPicPr>
          <p:cNvPr id="8197" name="Picture 9" descr="Cow_Instruction%20session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357313"/>
            <a:ext cx="3744913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214313" y="4500563"/>
            <a:ext cx="3455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Haptic Cow – Sarah Bailey (Glasgow)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Force Feedback as an Accessibility Aid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Our research question</a:t>
            </a:r>
          </a:p>
          <a:p>
            <a:pPr lvl="1" eaLnBrk="1" hangingPunct="1"/>
            <a:r>
              <a:rPr lang="en-GB" smtClean="0"/>
              <a:t>Can trajectory playback techniques be used to communicate shape and trajectory information to visually impaired people ?</a:t>
            </a:r>
          </a:p>
          <a:p>
            <a:pPr lvl="1" eaLnBrk="1" hangingPunct="1"/>
            <a:endParaRPr lang="en-GB" smtClean="0"/>
          </a:p>
          <a:p>
            <a:pPr lvl="1" eaLnBrk="1" hangingPunct="1"/>
            <a:r>
              <a:rPr lang="en-GB" smtClean="0"/>
              <a:t>ie teach them how to write a signature or draw a triangle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Playback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86363" cy="490061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dirty="0" smtClean="0"/>
              <a:t>Student </a:t>
            </a:r>
            <a:r>
              <a:rPr lang="en-GB" dirty="0"/>
              <a:t>holds PHANTOM Omni </a:t>
            </a:r>
            <a:r>
              <a:rPr lang="en-GB" dirty="0" smtClean="0"/>
              <a:t>pen and feels tactile mat</a:t>
            </a:r>
          </a:p>
          <a:p>
            <a:pPr eaLnBrk="1" hangingPunct="1">
              <a:defRPr/>
            </a:pPr>
            <a:r>
              <a:rPr lang="en-GB" dirty="0" smtClean="0"/>
              <a:t>Teacher </a:t>
            </a:r>
            <a:r>
              <a:rPr lang="en-GB" dirty="0"/>
              <a:t>uses </a:t>
            </a:r>
            <a:r>
              <a:rPr lang="en-GB" dirty="0" smtClean="0"/>
              <a:t>tablet</a:t>
            </a:r>
            <a:endParaRPr lang="en-GB" dirty="0"/>
          </a:p>
          <a:p>
            <a:pPr lvl="1" eaLnBrk="1" hangingPunct="1">
              <a:defRPr/>
            </a:pPr>
            <a:r>
              <a:rPr lang="en-GB" dirty="0"/>
              <a:t>Teacher can move student’s pen around the character </a:t>
            </a:r>
            <a:r>
              <a:rPr lang="en-GB" dirty="0" smtClean="0"/>
              <a:t>shape</a:t>
            </a:r>
          </a:p>
          <a:p>
            <a:pPr lvl="1" eaLnBrk="1" hangingPunct="1">
              <a:defRPr/>
            </a:pPr>
            <a:r>
              <a:rPr lang="en-GB" dirty="0" smtClean="0"/>
              <a:t>Audio pan and pitch varied with x and y </a:t>
            </a:r>
          </a:p>
          <a:p>
            <a:pPr lvl="1" eaLnBrk="1" hangingPunct="1">
              <a:defRPr/>
            </a:pPr>
            <a:r>
              <a:rPr lang="en-GB" dirty="0" smtClean="0"/>
              <a:t>Speech output of recognized characters</a:t>
            </a:r>
          </a:p>
          <a:p>
            <a:pPr eaLnBrk="1" hangingPunct="1">
              <a:defRPr/>
            </a:pPr>
            <a:endParaRPr lang="en-GB" dirty="0"/>
          </a:p>
        </p:txBody>
      </p:sp>
      <p:pic>
        <p:nvPicPr>
          <p:cNvPr id="10244" name="Picture 2" descr="study 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2071688"/>
            <a:ext cx="41052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drawing mode</a:t>
            </a:r>
            <a:endParaRPr lang="en-NZ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Student moves Omni pen freely within area.</a:t>
            </a:r>
          </a:p>
          <a:p>
            <a:r>
              <a:rPr lang="en-US" smtClean="0"/>
              <a:t>Movements echoed on teacher’s screen</a:t>
            </a:r>
            <a:endParaRPr lang="en-NZ" smtClean="0"/>
          </a:p>
        </p:txBody>
      </p:sp>
      <p:pic>
        <p:nvPicPr>
          <p:cNvPr id="11268" name="Picture 4" descr="study 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3643313"/>
            <a:ext cx="3857625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1458</Words>
  <Application>Microsoft Office PowerPoint</Application>
  <PresentationFormat>On-screen Show (4:3)</PresentationFormat>
  <Paragraphs>243</Paragraphs>
  <Slides>30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Design</vt:lpstr>
      <vt:lpstr>Bitmap Image</vt:lpstr>
      <vt:lpstr>McSig - A Multimodal Collaborative Handwriting Trainer for Visually-Impaired People</vt:lpstr>
      <vt:lpstr>Why do Visually Impaired People Need to Write ?</vt:lpstr>
      <vt:lpstr>Outline</vt:lpstr>
      <vt:lpstr>Haptic ~ Touch</vt:lpstr>
      <vt:lpstr>Devices</vt:lpstr>
      <vt:lpstr>Related work</vt:lpstr>
      <vt:lpstr>Force Feedback as an Accessibility Aid</vt:lpstr>
      <vt:lpstr>Playback Mode</vt:lpstr>
      <vt:lpstr>Free drawing mode</vt:lpstr>
      <vt:lpstr>System design</vt:lpstr>
      <vt:lpstr>First evaluation</vt:lpstr>
      <vt:lpstr>Usability testing</vt:lpstr>
      <vt:lpstr>Evaluation</vt:lpstr>
      <vt:lpstr>Familiarization and Pre-test</vt:lpstr>
      <vt:lpstr>McSig Training and Post-test</vt:lpstr>
      <vt:lpstr>Results – partially-sighted children </vt:lpstr>
      <vt:lpstr>Results – partially-sighted children</vt:lpstr>
      <vt:lpstr>Results – blind children</vt:lpstr>
      <vt:lpstr>Before and after</vt:lpstr>
      <vt:lpstr>PowerPoint Presentation</vt:lpstr>
      <vt:lpstr>Results – blind children</vt:lpstr>
      <vt:lpstr>Discussion</vt:lpstr>
      <vt:lpstr>Second Round</vt:lpstr>
      <vt:lpstr>Feedback Implementation</vt:lpstr>
      <vt:lpstr>Learning to Handwrite</vt:lpstr>
      <vt:lpstr>Teacher Feedback</vt:lpstr>
      <vt:lpstr>Evaluation</vt:lpstr>
      <vt:lpstr>Conclusions</vt:lpstr>
      <vt:lpstr>Conclusions 2</vt:lpstr>
      <vt:lpstr>McSig - A Multimodal Collaborative Handwriting Trainer for Visually-Impaired People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Haptic Interfaces</dc:title>
  <dc:creator>Beryl Plimmer</dc:creator>
  <cp:lastModifiedBy>bpli001</cp:lastModifiedBy>
  <cp:revision>18</cp:revision>
  <dcterms:created xsi:type="dcterms:W3CDTF">2007-03-11T00:40:35Z</dcterms:created>
  <dcterms:modified xsi:type="dcterms:W3CDTF">2013-03-14T20:51:30Z</dcterms:modified>
</cp:coreProperties>
</file>